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587"/>
    <a:srgbClr val="63979A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7112-D922-49F5-B317-DE42952D7BAE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E901-8B59-4395-BCE2-B2B280E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362" y="329220"/>
            <a:ext cx="7850296" cy="1509307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Опыт аналитической деятельности Института экономики Национальной академии наук Армении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8181" y="2399207"/>
            <a:ext cx="9932015" cy="120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i="1" dirty="0">
                <a:solidFill>
                  <a:srgbClr val="6B8587"/>
                </a:solidFill>
              </a:rPr>
              <a:t>Ваганян Григорий </a:t>
            </a:r>
            <a:r>
              <a:rPr lang="ru-RU" sz="4400" b="1" i="1" dirty="0" smtClean="0">
                <a:solidFill>
                  <a:srgbClr val="6B8587"/>
                </a:solidFill>
              </a:rPr>
              <a:t>Аршалуйсович</a:t>
            </a:r>
            <a:r>
              <a:rPr lang="en-US" sz="4400" b="1" i="1" dirty="0" smtClean="0">
                <a:solidFill>
                  <a:srgbClr val="6B8587"/>
                </a:solidFill>
              </a:rPr>
              <a:t>, </a:t>
            </a:r>
            <a:r>
              <a:rPr lang="ru-RU" sz="4400" b="1" i="1" dirty="0" smtClean="0">
                <a:solidFill>
                  <a:srgbClr val="6B8587"/>
                </a:solidFill>
              </a:rPr>
              <a:t>д.э.н.</a:t>
            </a:r>
          </a:p>
          <a:p>
            <a:pPr algn="l"/>
            <a:endParaRPr lang="ru-RU" sz="4400" b="1" i="1" dirty="0" smtClean="0">
              <a:solidFill>
                <a:srgbClr val="6B8587"/>
              </a:solidFill>
            </a:endParaRPr>
          </a:p>
          <a:p>
            <a:pPr algn="l"/>
            <a:endParaRPr lang="en-US" sz="1100" b="1" i="1" dirty="0">
              <a:solidFill>
                <a:srgbClr val="6B8587"/>
              </a:solidFill>
            </a:endParaRPr>
          </a:p>
          <a:p>
            <a:pPr algn="l"/>
            <a:endParaRPr lang="en-US" sz="4400" b="1" i="1" dirty="0" smtClean="0">
              <a:solidFill>
                <a:srgbClr val="6B8587"/>
              </a:solidFill>
            </a:endParaRPr>
          </a:p>
          <a:p>
            <a:pPr algn="l"/>
            <a:r>
              <a:rPr lang="en-US" sz="4400" b="1" i="1" dirty="0" smtClean="0">
                <a:solidFill>
                  <a:srgbClr val="6B8587"/>
                </a:solidFill>
              </a:rPr>
              <a:t> </a:t>
            </a:r>
            <a:r>
              <a:rPr lang="ru-RU" sz="4400" b="1" i="1" dirty="0" smtClean="0">
                <a:solidFill>
                  <a:srgbClr val="6B8587"/>
                </a:solidFill>
              </a:rPr>
              <a:t>Саргсян </a:t>
            </a:r>
            <a:r>
              <a:rPr lang="ru-RU" sz="4400" b="1" i="1" dirty="0">
                <a:solidFill>
                  <a:srgbClr val="6B8587"/>
                </a:solidFill>
              </a:rPr>
              <a:t>Лилит </a:t>
            </a:r>
            <a:r>
              <a:rPr lang="ru-RU" sz="4400" b="1" i="1" dirty="0" smtClean="0">
                <a:solidFill>
                  <a:srgbClr val="6B8587"/>
                </a:solidFill>
              </a:rPr>
              <a:t>Норайровна, к.э.н.</a:t>
            </a:r>
            <a:endParaRPr lang="ru-RU" sz="4400" b="1" i="1" dirty="0">
              <a:solidFill>
                <a:srgbClr val="6B8587"/>
              </a:solidFill>
            </a:endParaRPr>
          </a:p>
        </p:txBody>
      </p:sp>
      <p:pic>
        <p:nvPicPr>
          <p:cNvPr id="1026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" y="129306"/>
            <a:ext cx="1611945" cy="16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40" y="129305"/>
            <a:ext cx="1611945" cy="16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regori Vahanyan, G. Vaganyan, G. Vaganian. Григорий Ваганян. Գրիգորի Վահանյա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" y="2052858"/>
            <a:ext cx="1429966" cy="17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conomics.sci.am/wp-content/uploads/2020/05/poxtno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5" y="4284696"/>
            <a:ext cx="1799685" cy="17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6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7" y="145916"/>
            <a:ext cx="9815210" cy="344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8" y="3681696"/>
            <a:ext cx="9727659" cy="29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6034" cy="6858000"/>
          </a:xfrm>
        </p:spPr>
      </p:pic>
    </p:spTree>
    <p:extLst>
      <p:ext uri="{BB962C8B-B14F-4D97-AF65-F5344CB8AC3E}">
        <p14:creationId xmlns:p14="http://schemas.microsoft.com/office/powerpoint/2010/main" val="241894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12" y="588861"/>
            <a:ext cx="9386455" cy="1325563"/>
          </a:xfrm>
        </p:spPr>
        <p:txBody>
          <a:bodyPr/>
          <a:lstStyle/>
          <a:p>
            <a:pPr algn="ctr"/>
            <a:r>
              <a:rPr lang="ru-RU" dirty="0" smtClean="0"/>
              <a:t>Решение </a:t>
            </a:r>
            <a:r>
              <a:rPr lang="ru-RU" dirty="0"/>
              <a:t>Правительства Республики Армения от 7 марта 2007 г. </a:t>
            </a:r>
            <a:endParaRPr lang="en-US" dirty="0"/>
          </a:p>
        </p:txBody>
      </p:sp>
      <p:pic>
        <p:nvPicPr>
          <p:cNvPr id="6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" y="355498"/>
            <a:ext cx="1373765" cy="13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40" y="355498"/>
            <a:ext cx="1373765" cy="13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1948" y="2295727"/>
            <a:ext cx="2655652" cy="1200329"/>
          </a:xfrm>
          <a:prstGeom prst="rect">
            <a:avLst/>
          </a:prstGeom>
          <a:noFill/>
          <a:ln>
            <a:solidFill>
              <a:srgbClr val="6B8587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Институт экономических исследований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59548" y="2295727"/>
            <a:ext cx="2947482" cy="1200329"/>
          </a:xfrm>
          <a:prstGeom prst="rect">
            <a:avLst/>
          </a:prstGeom>
          <a:noFill/>
          <a:ln>
            <a:solidFill>
              <a:srgbClr val="6B8587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Институт управления и Экономических реформ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682943" y="2295727"/>
            <a:ext cx="2892972" cy="1107996"/>
          </a:xfrm>
          <a:prstGeom prst="rect">
            <a:avLst/>
          </a:prstGeom>
          <a:noFill/>
          <a:ln>
            <a:solidFill>
              <a:srgbClr val="6B8587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Институт экономики сельского </a:t>
            </a:r>
            <a:r>
              <a:rPr lang="ru-RU" sz="2400" dirty="0" smtClean="0"/>
              <a:t>хозяйства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93788" y="4311825"/>
            <a:ext cx="4591455" cy="2308324"/>
          </a:xfrm>
          <a:prstGeom prst="rect">
            <a:avLst/>
          </a:prstGeom>
          <a:solidFill>
            <a:srgbClr val="63979A"/>
          </a:solidFill>
          <a:ln>
            <a:solidFill>
              <a:srgbClr val="6B85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Институт  </a:t>
            </a:r>
            <a:r>
              <a:rPr lang="ru-RU" sz="4800" dirty="0"/>
              <a:t>экономики им. М. Котаняна</a:t>
            </a:r>
            <a:endParaRPr lang="en-US" sz="4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68102" y="3496056"/>
            <a:ext cx="1225686" cy="861935"/>
          </a:xfrm>
          <a:prstGeom prst="straightConnector1">
            <a:avLst/>
          </a:prstGeom>
          <a:ln w="66675" cmpd="sng">
            <a:solidFill>
              <a:srgbClr val="6B858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</p:cNvCxnSpPr>
          <p:nvPr/>
        </p:nvCxnSpPr>
        <p:spPr>
          <a:xfrm flipH="1">
            <a:off x="8385243" y="3403723"/>
            <a:ext cx="1744186" cy="954268"/>
          </a:xfrm>
          <a:prstGeom prst="straightConnector1">
            <a:avLst/>
          </a:prstGeom>
          <a:ln w="66675" cmpd="sng">
            <a:solidFill>
              <a:srgbClr val="6B858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</p:cNvCxnSpPr>
          <p:nvPr/>
        </p:nvCxnSpPr>
        <p:spPr>
          <a:xfrm>
            <a:off x="6133289" y="3496056"/>
            <a:ext cx="0" cy="908102"/>
          </a:xfrm>
          <a:prstGeom prst="straightConnector1">
            <a:avLst/>
          </a:prstGeom>
          <a:ln w="66675" cmpd="sng">
            <a:solidFill>
              <a:srgbClr val="6B858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5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640" y="261127"/>
            <a:ext cx="9144000" cy="82837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Научные направления института</a:t>
            </a:r>
            <a:endParaRPr lang="en-US" sz="4400" dirty="0"/>
          </a:p>
        </p:txBody>
      </p:sp>
      <p:pic>
        <p:nvPicPr>
          <p:cNvPr id="1026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65" y="1926077"/>
            <a:ext cx="3875436" cy="387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558" y="1089498"/>
            <a:ext cx="3531139" cy="2554545"/>
          </a:xfrm>
          <a:prstGeom prst="rect">
            <a:avLst/>
          </a:prstGeom>
          <a:noFill/>
          <a:ln w="41275">
            <a:solidFill>
              <a:srgbClr val="6B858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4000" dirty="0"/>
              <a:t>Макроэкономические проблемы и финансы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7238" y="4023105"/>
            <a:ext cx="3579777" cy="2708434"/>
          </a:xfrm>
          <a:prstGeom prst="rect">
            <a:avLst/>
          </a:prstGeom>
          <a:noFill/>
          <a:ln w="41275">
            <a:solidFill>
              <a:srgbClr val="6B858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400" dirty="0"/>
              <a:t>Актуальные проблемы реального сектора экономики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8433881" y="4023105"/>
            <a:ext cx="3317133" cy="2554545"/>
          </a:xfrm>
          <a:prstGeom prst="rect">
            <a:avLst/>
          </a:prstGeom>
          <a:noFill/>
          <a:ln w="41275">
            <a:solidFill>
              <a:srgbClr val="6B858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Теоретические исследования и история экономической мысли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33881" y="1089498"/>
            <a:ext cx="3317133" cy="2708434"/>
          </a:xfrm>
          <a:prstGeom prst="rect">
            <a:avLst/>
          </a:prstGeom>
          <a:noFill/>
          <a:ln w="41275">
            <a:solidFill>
              <a:srgbClr val="6B858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400" dirty="0"/>
              <a:t>Развитие сферы услуг и социально-демографические проблемы</a:t>
            </a:r>
            <a:endParaRPr lang="en-US" sz="34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3857015" y="5009745"/>
            <a:ext cx="753896" cy="367577"/>
          </a:xfrm>
          <a:prstGeom prst="straightConnector1">
            <a:avLst/>
          </a:prstGeom>
          <a:ln w="47625">
            <a:solidFill>
              <a:srgbClr val="6397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32697" y="2273721"/>
            <a:ext cx="778214" cy="605666"/>
          </a:xfrm>
          <a:prstGeom prst="straightConnector1">
            <a:avLst/>
          </a:prstGeom>
          <a:ln w="47625">
            <a:solidFill>
              <a:srgbClr val="6397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91404" y="2121984"/>
            <a:ext cx="842477" cy="416457"/>
          </a:xfrm>
          <a:prstGeom prst="straightConnector1">
            <a:avLst/>
          </a:prstGeom>
          <a:ln w="47625">
            <a:solidFill>
              <a:srgbClr val="6397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553529" y="5193533"/>
            <a:ext cx="880352" cy="671209"/>
          </a:xfrm>
          <a:prstGeom prst="straightConnector1">
            <a:avLst/>
          </a:prstGeom>
          <a:ln w="47625">
            <a:solidFill>
              <a:srgbClr val="6397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4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004" y="247216"/>
            <a:ext cx="7393022" cy="1325563"/>
          </a:xfrm>
        </p:spPr>
        <p:txBody>
          <a:bodyPr/>
          <a:lstStyle/>
          <a:p>
            <a:pPr algn="ctr"/>
            <a:r>
              <a:rPr lang="ru-RU" b="1" dirty="0" smtClean="0"/>
              <a:t>Сборника </a:t>
            </a:r>
            <a:r>
              <a:rPr lang="ru-RU" b="1" dirty="0"/>
              <a:t>научных статей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88" y="1741251"/>
            <a:ext cx="8706255" cy="5167312"/>
          </a:xfrm>
          <a:prstGeom prst="rect">
            <a:avLst/>
          </a:prstGeom>
        </p:spPr>
      </p:pic>
      <p:pic>
        <p:nvPicPr>
          <p:cNvPr id="5" name="Picture 2" descr="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" y="129306"/>
            <a:ext cx="1611945" cy="16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49" y="78743"/>
            <a:ext cx="1611945" cy="16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Практические предложения, представленные Институтом экономики им. М. Котаняна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25" y="1980368"/>
            <a:ext cx="3305783" cy="4598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0" y="1934606"/>
            <a:ext cx="3358019" cy="4699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60" y="1934606"/>
            <a:ext cx="3339079" cy="47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7" y="335942"/>
            <a:ext cx="4854102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«Основные направления экономической революции в Республике Армения»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15" y="1860531"/>
            <a:ext cx="3188166" cy="460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22" y="1860531"/>
            <a:ext cx="3136120" cy="4606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0450" y="335942"/>
            <a:ext cx="4893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«Экономические чудеса.  Пути внедрения мирового опыта в Армении»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57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56" y="2039634"/>
            <a:ext cx="11778575" cy="45946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За </a:t>
            </a:r>
            <a:r>
              <a:rPr lang="ru-RU" dirty="0" smtClean="0"/>
              <a:t>15 лет </a:t>
            </a:r>
            <a:r>
              <a:rPr lang="ru-RU" dirty="0"/>
              <a:t>деятельности сотрудники института опубликовали более 2000 научных статей, в том числе половина из них в зарубежных научных журналах и примерно 200 </a:t>
            </a:r>
            <a:r>
              <a:rPr lang="ru-RU" dirty="0" smtClean="0"/>
              <a:t>книг.</a:t>
            </a:r>
          </a:p>
          <a:p>
            <a:pPr algn="just"/>
            <a:r>
              <a:rPr lang="ru-RU" dirty="0"/>
              <a:t>Многие научные сотрудники Института выступали с научными докладами на международных </a:t>
            </a:r>
            <a:r>
              <a:rPr lang="ru-RU" dirty="0" smtClean="0"/>
              <a:t>конференциях.</a:t>
            </a:r>
          </a:p>
          <a:p>
            <a:pPr algn="just"/>
            <a:r>
              <a:rPr lang="ru-RU" dirty="0" smtClean="0"/>
              <a:t>Сотрудники института </a:t>
            </a:r>
            <a:r>
              <a:rPr lang="ru-RU" dirty="0"/>
              <a:t>стали победителями </a:t>
            </a:r>
            <a:r>
              <a:rPr lang="ru-RU" dirty="0" smtClean="0"/>
              <a:t>конкурсов </a:t>
            </a:r>
            <a:r>
              <a:rPr lang="ru-RU" dirty="0"/>
              <a:t>организованных Комитетом по </a:t>
            </a:r>
            <a:r>
              <a:rPr lang="ru-RU" dirty="0" smtClean="0"/>
              <a:t>науке.</a:t>
            </a:r>
          </a:p>
          <a:p>
            <a:pPr lvl="0" algn="just"/>
            <a:r>
              <a:rPr lang="ru-RU" dirty="0"/>
              <a:t>Двое сотрудников Института защитили докторские диссертации, а многие аспиранты и соискатели – кандидатские диссертации.</a:t>
            </a:r>
            <a:endParaRPr lang="en-US" dirty="0"/>
          </a:p>
          <a:p>
            <a:pPr algn="just"/>
            <a:r>
              <a:rPr lang="ru-RU" dirty="0"/>
              <a:t>По запросу Правительства институтом были подготовлены ряд экспертных заключений</a:t>
            </a:r>
            <a:endParaRPr lang="en-US" dirty="0"/>
          </a:p>
        </p:txBody>
      </p:sp>
      <p:pic>
        <p:nvPicPr>
          <p:cNvPr id="4" name="Picture 2" descr="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84" y="145690"/>
            <a:ext cx="2166317" cy="189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4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6B8587"/>
                </a:solidFill>
              </a:rPr>
              <a:t>Международное сотрудничество</a:t>
            </a:r>
            <a:endParaRPr lang="en-US" sz="5400" b="1" dirty="0">
              <a:solidFill>
                <a:srgbClr val="6B8587"/>
              </a:solidFill>
            </a:endParaRPr>
          </a:p>
        </p:txBody>
      </p:sp>
      <p:pic>
        <p:nvPicPr>
          <p:cNvPr id="5122" name="Picture 2" descr="https://economics.sci.am/wp-content/uploads/2020/09/ru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7" y="1677413"/>
            <a:ext cx="27717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conomics.sci.am/wp-content/uploads/2020/09/d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5" y="1953638"/>
            <a:ext cx="3447525" cy="21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conomics.sci.am/wp-content/uploads/2020/06/in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77" y="19536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conomics.sci.am/wp-content/uploads/2020/09/scopus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27" y="4843057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conomics.sci.am/wp-content/uploads/2020/09/French-University-in-Armenia-UFA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20" y="4493063"/>
            <a:ext cx="3656924" cy="17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4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04" y="59777"/>
            <a:ext cx="10515600" cy="6951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Официальный сайт институте экономики им. М.Котаняна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54967"/>
            <a:ext cx="11353800" cy="58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192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Решение Правительства Республики Армения от 7 марта 2007 г. </vt:lpstr>
      <vt:lpstr>PowerPoint Presentation</vt:lpstr>
      <vt:lpstr>Сборника научных статей </vt:lpstr>
      <vt:lpstr>Практические предложения, представленные Институтом экономики им. М. Котаняна</vt:lpstr>
      <vt:lpstr>«Основные направления экономической революции в Республике Армения»</vt:lpstr>
      <vt:lpstr>PowerPoint Presentation</vt:lpstr>
      <vt:lpstr>Международное сотрудничество</vt:lpstr>
      <vt:lpstr>Официальный сайт институте экономики им. М.Котаняна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Լիլիթ Սարգսյան</dc:creator>
  <cp:lastModifiedBy>Լիլիթ Սարգսյան</cp:lastModifiedBy>
  <cp:revision>25</cp:revision>
  <dcterms:created xsi:type="dcterms:W3CDTF">2021-06-03T08:28:59Z</dcterms:created>
  <dcterms:modified xsi:type="dcterms:W3CDTF">2021-06-03T11:31:49Z</dcterms:modified>
</cp:coreProperties>
</file>